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slideLayouts/slideLayout1.xml" ContentType="application/vnd.openxmlformats-officedocument.presentationml.slideLayout+xml"/>
  <Override PartName="/ppt/slideLayouts/_rels/slideLayout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92C3D30-FED1-4E2A-BD62-D42803EB6635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C53128D-F3C0-44A6-9FCA-2A74F87CACE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18C90F-8987-46B9-B552-2ECE0AE2CE7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ABD779-4D9D-4581-AE0A-070C000948C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26CB73-1F30-4429-A4C4-C0FC187E511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EEBCE1B-CE5B-454F-9B84-F2A076ED47A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34BBD44-5398-4960-9E2C-83A461457D1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995B01-E774-4605-B343-3300608BBA6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&lt;número&gt;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de texto dos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amma.app" TargetMode="Externa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amma.app" TargetMode="Externa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gamma.app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6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s://gamma.app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130320" y="-1944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  <p:sp>
        <p:nvSpPr>
          <p:cNvPr id="11" name="Text 2"/>
          <p:cNvSpPr/>
          <p:nvPr/>
        </p:nvSpPr>
        <p:spPr>
          <a:xfrm>
            <a:off x="5981760" y="952560"/>
            <a:ext cx="7994880" cy="26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7702"/>
              </a:lnSpc>
              <a:tabLst>
                <a:tab algn="l" pos="0"/>
              </a:tabLst>
            </a:pPr>
            <a:r>
              <a:rPr b="1" lang="en-US" sz="6160" spc="-1" strike="noStrike">
                <a:solidFill>
                  <a:srgbClr val="152d47"/>
                </a:solidFill>
                <a:latin typeface="Crimson Pro"/>
                <a:ea typeface="Crimson Pro"/>
              </a:rPr>
              <a:t>Simplificando o</a:t>
            </a:r>
            <a:endParaRPr b="0" lang="pt-BR" sz="616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7702"/>
              </a:lnSpc>
              <a:tabLst>
                <a:tab algn="l" pos="0"/>
              </a:tabLst>
            </a:pPr>
            <a:r>
              <a:rPr b="1" lang="en-US" sz="6160" spc="-1" strike="noStrike">
                <a:solidFill>
                  <a:srgbClr val="152d47"/>
                </a:solidFill>
                <a:latin typeface="Crimson Pro"/>
                <a:ea typeface="Crimson Pro"/>
              </a:rPr>
              <a:t>Protocolo de Atestados Médicos</a:t>
            </a:r>
            <a:endParaRPr b="0" lang="pt-BR" sz="61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 3"/>
          <p:cNvSpPr/>
          <p:nvPr/>
        </p:nvSpPr>
        <p:spPr>
          <a:xfrm>
            <a:off x="6319080" y="5010120"/>
            <a:ext cx="7657200" cy="134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4c4c4d"/>
                </a:solidFill>
                <a:latin typeface="Heebo"/>
                <a:ea typeface="Heebo"/>
              </a:rPr>
              <a:t>Um aplicativo inovador que facilita o processo de protocolo de atestados médicos, tornando a vida da secretária mais fácil e a experiência do aluno mais tranquila.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 5"/>
          <p:cNvSpPr/>
          <p:nvPr/>
        </p:nvSpPr>
        <p:spPr>
          <a:xfrm>
            <a:off x="6756480" y="6225480"/>
            <a:ext cx="22636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3127"/>
              </a:lnSpc>
            </a:pPr>
            <a:endParaRPr b="0" lang="en-US" sz="223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4" name="Image 2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353760" y="-1944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15" name="Imagem 11" descr=""/>
          <p:cNvPicPr/>
          <p:nvPr/>
        </p:nvPicPr>
        <p:blipFill>
          <a:blip r:embed="rId4"/>
          <a:stretch/>
        </p:blipFill>
        <p:spPr>
          <a:xfrm>
            <a:off x="12305880" y="40320"/>
            <a:ext cx="2323800" cy="466200"/>
          </a:xfrm>
          <a:prstGeom prst="rect">
            <a:avLst/>
          </a:prstGeom>
          <a:ln w="0">
            <a:noFill/>
          </a:ln>
        </p:spPr>
      </p:pic>
      <p:sp>
        <p:nvSpPr>
          <p:cNvPr id="16" name="CaixaDeTexto 6"/>
          <p:cNvSpPr/>
          <p:nvPr/>
        </p:nvSpPr>
        <p:spPr>
          <a:xfrm>
            <a:off x="9000000" y="6660000"/>
            <a:ext cx="558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4c4c4d"/>
                </a:solidFill>
                <a:latin typeface="Heebo"/>
              </a:rPr>
              <a:t>Cauã de Miranda Anacleto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4c4c4d"/>
                </a:solidFill>
                <a:latin typeface="Heebo"/>
              </a:rPr>
              <a:t>Emanoel Faria dos Santos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400" spc="-1" strike="noStrike">
                <a:solidFill>
                  <a:srgbClr val="4c4c4d"/>
                </a:solidFill>
                <a:latin typeface="Heebo"/>
              </a:rPr>
              <a:t>Marlon Guilherme Pereira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"/>
          <p:cNvSpPr/>
          <p:nvPr/>
        </p:nvSpPr>
        <p:spPr>
          <a:xfrm>
            <a:off x="6019920" y="4476600"/>
            <a:ext cx="8019360" cy="19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790" spc="-1" strike="noStrike">
                <a:solidFill>
                  <a:srgbClr val="4c4c4d"/>
                </a:solidFill>
                <a:latin typeface="Heebo"/>
              </a:rPr>
              <a:t>De acordo com o Regimento interno do Campus, a solicitação para prova de segunda chamada deverá ser feita pelo discente ou pais/responsáveis de discente menor de 18 anos, mediante requerimento formalizado na Secretaria de Graduação, juntamente com o documento que justifique a ausência nos casos supracitados, até 05 (cinco) dias úteis após a data da avaliação perdida ou do prazo estabelecido pelo atestado. 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CaixaDeTexto 2"/>
          <p:cNvSpPr/>
          <p:nvPr/>
        </p:nvSpPr>
        <p:spPr>
          <a:xfrm>
            <a:off x="6438960" y="2038320"/>
            <a:ext cx="7028640" cy="212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pt-BR" sz="4460" spc="-1" strike="noStrike">
                <a:solidFill>
                  <a:srgbClr val="152d47"/>
                </a:solidFill>
                <a:latin typeface="Crimson Pro"/>
                <a:ea typeface="Crimson Pro"/>
              </a:rPr>
              <a:t>Maiores desafios</a:t>
            </a:r>
            <a:endParaRPr b="0" lang="pt-BR" sz="446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4460" spc="-1" strike="noStrike">
                <a:solidFill>
                  <a:srgbClr val="152d47"/>
                </a:solidFill>
                <a:latin typeface="Crimson Pro"/>
                <a:ea typeface="Crimson Pro"/>
              </a:rPr>
              <a:t>Enfrentados e Limitações</a:t>
            </a:r>
            <a:endParaRPr b="0" lang="pt-BR" sz="44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ext 2"/>
          <p:cNvSpPr/>
          <p:nvPr/>
        </p:nvSpPr>
        <p:spPr>
          <a:xfrm>
            <a:off x="793800" y="2358360"/>
            <a:ext cx="85903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581"/>
              </a:lnSpc>
              <a:tabLst>
                <a:tab algn="l" pos="0"/>
              </a:tabLst>
            </a:pPr>
            <a:r>
              <a:rPr b="1" lang="en-US" sz="4460" spc="-1" strike="noStrike">
                <a:solidFill>
                  <a:srgbClr val="152d47"/>
                </a:solidFill>
                <a:latin typeface="Crimson Pro"/>
                <a:ea typeface="Crimson Pro"/>
              </a:rPr>
              <a:t>Como o Aplicativo Ajuda a Secretária</a:t>
            </a:r>
            <a:endParaRPr b="0" lang="pt-BR" sz="44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Text 3"/>
          <p:cNvSpPr/>
          <p:nvPr/>
        </p:nvSpPr>
        <p:spPr>
          <a:xfrm>
            <a:off x="793800" y="36342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152d47"/>
                </a:solidFill>
                <a:latin typeface="Crimson Pro"/>
                <a:ea typeface="Crimson Pro"/>
              </a:rPr>
              <a:t>Fluxo Simplificado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xt 4"/>
          <p:cNvSpPr/>
          <p:nvPr/>
        </p:nvSpPr>
        <p:spPr>
          <a:xfrm>
            <a:off x="79380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O aplicativo guia a secretária por um processo de protocolo intuitivo e eficiente, reduzindo erros e agilizando o atendimento.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Text 5"/>
          <p:cNvSpPr/>
          <p:nvPr/>
        </p:nvSpPr>
        <p:spPr>
          <a:xfrm>
            <a:off x="5333040" y="36342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152d47"/>
                </a:solidFill>
                <a:latin typeface="Crimson Pro"/>
                <a:ea typeface="Crimson Pro"/>
              </a:rPr>
              <a:t>Recursos Integrados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Text 6"/>
          <p:cNvSpPr/>
          <p:nvPr/>
        </p:nvSpPr>
        <p:spPr>
          <a:xfrm>
            <a:off x="5333040" y="4215240"/>
            <a:ext cx="3977280" cy="145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Formulários digitais, banco de dados de alunos e acompanhamento do status dos atestados, tudo em um só lugar.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Text 7"/>
          <p:cNvSpPr/>
          <p:nvPr/>
        </p:nvSpPr>
        <p:spPr>
          <a:xfrm>
            <a:off x="9871920" y="363420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152d47"/>
                </a:solidFill>
                <a:latin typeface="Crimson Pro"/>
                <a:ea typeface="Crimson Pro"/>
              </a:rPr>
              <a:t>Satisfação do Aluno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Text 8"/>
          <p:cNvSpPr/>
          <p:nvPr/>
        </p:nvSpPr>
        <p:spPr>
          <a:xfrm>
            <a:off x="9871920" y="4215240"/>
            <a:ext cx="397728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A secretária pode atender os alunos de forma mais ágil e cordial, melhorando a experiência geral.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Image 0" descr="preencoded.png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2242160" y="758952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30" name="Imagem 12" descr=""/>
          <p:cNvPicPr/>
          <p:nvPr/>
        </p:nvPicPr>
        <p:blipFill>
          <a:blip r:embed="rId3"/>
          <a:stretch/>
        </p:blipFill>
        <p:spPr>
          <a:xfrm>
            <a:off x="12351600" y="7683120"/>
            <a:ext cx="23238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 2"/>
          <p:cNvSpPr/>
          <p:nvPr/>
        </p:nvSpPr>
        <p:spPr>
          <a:xfrm>
            <a:off x="6280200" y="110664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5581"/>
              </a:lnSpc>
              <a:tabLst>
                <a:tab algn="l" pos="0"/>
              </a:tabLst>
            </a:pPr>
            <a:r>
              <a:rPr b="1" lang="en-US" sz="4460" spc="-1" strike="noStrike">
                <a:solidFill>
                  <a:srgbClr val="152d47"/>
                </a:solidFill>
                <a:latin typeface="Crimson Pro"/>
                <a:ea typeface="Crimson Pro"/>
              </a:rPr>
              <a:t>Desafios dos Alunos ao Protocolar Atestados</a:t>
            </a:r>
            <a:endParaRPr b="0" lang="pt-BR" sz="44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Shape 3"/>
          <p:cNvSpPr/>
          <p:nvPr/>
        </p:nvSpPr>
        <p:spPr>
          <a:xfrm>
            <a:off x="6280200" y="311976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Text 4"/>
          <p:cNvSpPr/>
          <p:nvPr/>
        </p:nvSpPr>
        <p:spPr>
          <a:xfrm>
            <a:off x="6474600" y="3204720"/>
            <a:ext cx="1209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679"/>
              </a:lnSpc>
              <a:tabLst>
                <a:tab algn="l" pos="0"/>
              </a:tabLst>
            </a:pPr>
            <a:r>
              <a:rPr b="1" lang="en-US" sz="2680" spc="-1" strike="noStrike">
                <a:solidFill>
                  <a:srgbClr val="4c4c4d"/>
                </a:solidFill>
                <a:latin typeface="Crimson Pro"/>
                <a:ea typeface="Crimson Pro"/>
              </a:rPr>
              <a:t>1</a:t>
            </a:r>
            <a:endParaRPr b="0" lang="pt-BR" sz="26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Text 5"/>
          <p:cNvSpPr/>
          <p:nvPr/>
        </p:nvSpPr>
        <p:spPr>
          <a:xfrm>
            <a:off x="7017480" y="31197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Filas Extensas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 6"/>
          <p:cNvSpPr/>
          <p:nvPr/>
        </p:nvSpPr>
        <p:spPr>
          <a:xfrm>
            <a:off x="7017480" y="3610080"/>
            <a:ext cx="29271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Os alunos precisam enfrentar longas esperas para protocolar seus atestados, o que pode ser desgastante.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Shape 7"/>
          <p:cNvSpPr/>
          <p:nvPr/>
        </p:nvSpPr>
        <p:spPr>
          <a:xfrm>
            <a:off x="10171800" y="311976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Text 8"/>
          <p:cNvSpPr/>
          <p:nvPr/>
        </p:nvSpPr>
        <p:spPr>
          <a:xfrm>
            <a:off x="10342440" y="3204720"/>
            <a:ext cx="16812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679"/>
              </a:lnSpc>
              <a:tabLst>
                <a:tab algn="l" pos="0"/>
              </a:tabLst>
            </a:pPr>
            <a:r>
              <a:rPr b="1" lang="en-US" sz="2680" spc="-1" strike="noStrike">
                <a:solidFill>
                  <a:srgbClr val="4c4c4d"/>
                </a:solidFill>
                <a:latin typeface="Crimson Pro"/>
                <a:ea typeface="Crimson Pro"/>
              </a:rPr>
              <a:t>2</a:t>
            </a:r>
            <a:endParaRPr b="0" lang="pt-BR" sz="26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Text 9"/>
          <p:cNvSpPr/>
          <p:nvPr/>
        </p:nvSpPr>
        <p:spPr>
          <a:xfrm>
            <a:off x="10909080" y="31197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Falta de Orientação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ext 10"/>
          <p:cNvSpPr/>
          <p:nvPr/>
        </p:nvSpPr>
        <p:spPr>
          <a:xfrm>
            <a:off x="10909080" y="3610080"/>
            <a:ext cx="2927160" cy="18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Muitas vezes, os alunos não sabem exatamente como proceder para protocolar corretamente seus documentos.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hape 11"/>
          <p:cNvSpPr/>
          <p:nvPr/>
        </p:nvSpPr>
        <p:spPr>
          <a:xfrm>
            <a:off x="6280200" y="5906520"/>
            <a:ext cx="509760" cy="50976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 12"/>
          <p:cNvSpPr/>
          <p:nvPr/>
        </p:nvSpPr>
        <p:spPr>
          <a:xfrm>
            <a:off x="6453360" y="5991480"/>
            <a:ext cx="1630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679"/>
              </a:lnSpc>
              <a:tabLst>
                <a:tab algn="l" pos="0"/>
              </a:tabLst>
            </a:pPr>
            <a:r>
              <a:rPr b="1" lang="en-US" sz="2680" spc="-1" strike="noStrike">
                <a:solidFill>
                  <a:srgbClr val="4c4c4d"/>
                </a:solidFill>
                <a:latin typeface="Crimson Pro"/>
                <a:ea typeface="Crimson Pro"/>
              </a:rPr>
              <a:t>3</a:t>
            </a:r>
            <a:endParaRPr b="0" lang="pt-BR" sz="26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 13"/>
          <p:cNvSpPr/>
          <p:nvPr/>
        </p:nvSpPr>
        <p:spPr>
          <a:xfrm>
            <a:off x="7017480" y="590652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Constrangimento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14"/>
          <p:cNvSpPr/>
          <p:nvPr/>
        </p:nvSpPr>
        <p:spPr>
          <a:xfrm>
            <a:off x="7017480" y="6396840"/>
            <a:ext cx="68187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Estar doente ou lesionado já é difícil, e ter que lidar com burocracia pode ser ainda mais constrangedor.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1" descr="preencoded.png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2242160" y="758952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47" name="Imagem 19" descr=""/>
          <p:cNvPicPr/>
          <p:nvPr/>
        </p:nvPicPr>
        <p:blipFill>
          <a:blip r:embed="rId3"/>
          <a:stretch/>
        </p:blipFill>
        <p:spPr>
          <a:xfrm>
            <a:off x="12242160" y="7638840"/>
            <a:ext cx="2323800" cy="466200"/>
          </a:xfrm>
          <a:prstGeom prst="rect">
            <a:avLst/>
          </a:prstGeom>
          <a:ln w="0">
            <a:noFill/>
          </a:ln>
        </p:spPr>
      </p:pic>
      <p:pic>
        <p:nvPicPr>
          <p:cNvPr id="48" name="Image 0" descr="preencoded.png"/>
          <p:cNvPicPr/>
          <p:nvPr/>
        </p:nvPicPr>
        <p:blipFill>
          <a:blip r:embed="rId4"/>
          <a:stretch/>
        </p:blipFill>
        <p:spPr>
          <a:xfrm>
            <a:off x="0" y="0"/>
            <a:ext cx="5485680" cy="82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6280200" y="885600"/>
            <a:ext cx="75556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5581"/>
              </a:lnSpc>
              <a:tabLst>
                <a:tab algn="l" pos="0"/>
              </a:tabLst>
            </a:pPr>
            <a:r>
              <a:rPr b="1" lang="en-US" sz="4460" spc="-1" strike="noStrike">
                <a:solidFill>
                  <a:srgbClr val="152d47"/>
                </a:solidFill>
                <a:latin typeface="Crimson Pro"/>
                <a:ea typeface="Crimson Pro"/>
              </a:rPr>
              <a:t>Benefícios do Aplicativo para os Alunos</a:t>
            </a:r>
            <a:endParaRPr b="0" lang="pt-BR" sz="44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Image 1" descr="preencoded.png"/>
          <p:cNvPicPr/>
          <p:nvPr/>
        </p:nvPicPr>
        <p:blipFill>
          <a:blip r:embed="rId1"/>
          <a:stretch/>
        </p:blipFill>
        <p:spPr>
          <a:xfrm>
            <a:off x="6280200" y="264348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53" name="Text 3"/>
          <p:cNvSpPr/>
          <p:nvPr/>
        </p:nvSpPr>
        <p:spPr>
          <a:xfrm>
            <a:off x="6280200" y="34372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Agilidade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4"/>
          <p:cNvSpPr/>
          <p:nvPr/>
        </p:nvSpPr>
        <p:spPr>
          <a:xfrm>
            <a:off x="6280200" y="3927600"/>
            <a:ext cx="36072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Protocolo rápido e eficiente, evitando longas esperas.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Image 2" descr="preencoded.png"/>
          <p:cNvPicPr/>
          <p:nvPr/>
        </p:nvPicPr>
        <p:blipFill>
          <a:blip r:embed="rId2"/>
          <a:stretch/>
        </p:blipFill>
        <p:spPr>
          <a:xfrm>
            <a:off x="10228320" y="264348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56" name="Text 5"/>
          <p:cNvSpPr/>
          <p:nvPr/>
        </p:nvSpPr>
        <p:spPr>
          <a:xfrm>
            <a:off x="10228320" y="343728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Orientação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6"/>
          <p:cNvSpPr/>
          <p:nvPr/>
        </p:nvSpPr>
        <p:spPr>
          <a:xfrm>
            <a:off x="10228320" y="3927600"/>
            <a:ext cx="36075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Instruções claras sobre o processo, reduzindo dúvidas.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Image 3" descr="preencoded.png"/>
          <p:cNvPicPr/>
          <p:nvPr/>
        </p:nvPicPr>
        <p:blipFill>
          <a:blip r:embed="rId3"/>
          <a:stretch/>
        </p:blipFill>
        <p:spPr>
          <a:xfrm>
            <a:off x="6280200" y="533376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59" name="Text 7"/>
          <p:cNvSpPr/>
          <p:nvPr/>
        </p:nvSpPr>
        <p:spPr>
          <a:xfrm>
            <a:off x="6280200" y="61275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Acolhimento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8"/>
          <p:cNvSpPr/>
          <p:nvPr/>
        </p:nvSpPr>
        <p:spPr>
          <a:xfrm>
            <a:off x="6280200" y="6618240"/>
            <a:ext cx="360720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Ambiente cordial e livre de constrangimento.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Image 4" descr="preencoded.png"/>
          <p:cNvPicPr/>
          <p:nvPr/>
        </p:nvPicPr>
        <p:blipFill>
          <a:blip r:embed="rId4"/>
          <a:stretch/>
        </p:blipFill>
        <p:spPr>
          <a:xfrm>
            <a:off x="10228320" y="5333760"/>
            <a:ext cx="566280" cy="566280"/>
          </a:xfrm>
          <a:prstGeom prst="rect">
            <a:avLst/>
          </a:prstGeom>
          <a:ln w="0">
            <a:noFill/>
          </a:ln>
        </p:spPr>
      </p:pic>
      <p:sp>
        <p:nvSpPr>
          <p:cNvPr id="62" name="Text 9"/>
          <p:cNvSpPr/>
          <p:nvPr/>
        </p:nvSpPr>
        <p:spPr>
          <a:xfrm>
            <a:off x="10228320" y="6127560"/>
            <a:ext cx="283464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792"/>
              </a:lnSpc>
              <a:tabLst>
                <a:tab algn="l" pos="0"/>
              </a:tabLst>
            </a:pPr>
            <a:r>
              <a:rPr b="1" lang="en-US" sz="2230" spc="-1" strike="noStrike">
                <a:solidFill>
                  <a:srgbClr val="4c4c4d"/>
                </a:solidFill>
                <a:latin typeface="Crimson Pro"/>
                <a:ea typeface="Crimson Pro"/>
              </a:rPr>
              <a:t>Confiança</a:t>
            </a:r>
            <a:endParaRPr b="0" lang="pt-BR" sz="22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10"/>
          <p:cNvSpPr/>
          <p:nvPr/>
        </p:nvSpPr>
        <p:spPr>
          <a:xfrm>
            <a:off x="10228320" y="6618240"/>
            <a:ext cx="36075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Transparência e profissionalismo no atendimento.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Image 5" descr="preencoded.png">
            <a:hlinkClick r:id="rId5"/>
          </p:cNvPr>
          <p:cNvPicPr/>
          <p:nvPr/>
        </p:nvPicPr>
        <p:blipFill>
          <a:blip r:embed="rId6"/>
          <a:stretch/>
        </p:blipFill>
        <p:spPr>
          <a:xfrm>
            <a:off x="12242160" y="758952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65" name="Imagem 19" descr=""/>
          <p:cNvPicPr/>
          <p:nvPr/>
        </p:nvPicPr>
        <p:blipFill>
          <a:blip r:embed="rId7"/>
          <a:stretch/>
        </p:blipFill>
        <p:spPr>
          <a:xfrm>
            <a:off x="12305880" y="7652160"/>
            <a:ext cx="2323800" cy="466200"/>
          </a:xfrm>
          <a:prstGeom prst="rect">
            <a:avLst/>
          </a:prstGeom>
          <a:ln w="0">
            <a:noFill/>
          </a:ln>
        </p:spPr>
      </p:pic>
      <p:pic>
        <p:nvPicPr>
          <p:cNvPr id="66" name="Image 0" descr="preencoded.png"/>
          <p:cNvPicPr/>
          <p:nvPr/>
        </p:nvPicPr>
        <p:blipFill>
          <a:blip r:embed="rId8"/>
          <a:stretch/>
        </p:blipFill>
        <p:spPr>
          <a:xfrm>
            <a:off x="-180000" y="0"/>
            <a:ext cx="5485680" cy="822888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9"/>
          <a:stretch/>
        </p:blipFill>
        <p:spPr>
          <a:xfrm rot="21132600">
            <a:off x="1557720" y="1966320"/>
            <a:ext cx="1874520" cy="187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2"/>
          <p:cNvSpPr/>
          <p:nvPr/>
        </p:nvSpPr>
        <p:spPr>
          <a:xfrm>
            <a:off x="636480" y="784800"/>
            <a:ext cx="7320240" cy="56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4476"/>
              </a:lnSpc>
              <a:tabLst>
                <a:tab algn="l" pos="0"/>
              </a:tabLst>
            </a:pPr>
            <a:r>
              <a:rPr b="1" lang="en-US" sz="3580" spc="-1" strike="noStrike">
                <a:solidFill>
                  <a:srgbClr val="152d47"/>
                </a:solidFill>
                <a:latin typeface="Crimson Pro"/>
                <a:ea typeface="Crimson Pro"/>
              </a:rPr>
              <a:t>Um Processo de Protocolo Simplificado</a:t>
            </a:r>
            <a:endParaRPr b="0" lang="pt-BR" sz="358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Image 1" descr="preencoded.png"/>
          <p:cNvPicPr/>
          <p:nvPr/>
        </p:nvPicPr>
        <p:blipFill>
          <a:blip r:embed="rId1"/>
          <a:stretch/>
        </p:blipFill>
        <p:spPr>
          <a:xfrm>
            <a:off x="636480" y="1625760"/>
            <a:ext cx="908640" cy="1454040"/>
          </a:xfrm>
          <a:prstGeom prst="rect">
            <a:avLst/>
          </a:prstGeom>
          <a:ln w="0">
            <a:noFill/>
          </a:ln>
        </p:spPr>
      </p:pic>
      <p:sp>
        <p:nvSpPr>
          <p:cNvPr id="72" name="Text 3"/>
          <p:cNvSpPr/>
          <p:nvPr/>
        </p:nvSpPr>
        <p:spPr>
          <a:xfrm>
            <a:off x="1818720" y="1807560"/>
            <a:ext cx="227268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39"/>
              </a:lnSpc>
              <a:tabLst>
                <a:tab algn="l" pos="0"/>
              </a:tabLst>
            </a:pPr>
            <a:r>
              <a:rPr b="1" lang="en-US" sz="1790" spc="-1" strike="noStrike">
                <a:solidFill>
                  <a:srgbClr val="4c4c4d"/>
                </a:solidFill>
                <a:latin typeface="Crimson Pro"/>
                <a:ea typeface="Crimson Pro"/>
              </a:rPr>
              <a:t>Cadastro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 4"/>
          <p:cNvSpPr/>
          <p:nvPr/>
        </p:nvSpPr>
        <p:spPr>
          <a:xfrm>
            <a:off x="1818720" y="2200680"/>
            <a:ext cx="66880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90"/>
              </a:lnSpc>
              <a:tabLst>
                <a:tab algn="l" pos="0"/>
              </a:tabLst>
            </a:pPr>
            <a:r>
              <a:rPr b="0" lang="en-US" sz="1430" spc="-1" strike="noStrike">
                <a:solidFill>
                  <a:srgbClr val="4c4c4d"/>
                </a:solidFill>
                <a:latin typeface="Heebo"/>
                <a:ea typeface="Heebo"/>
              </a:rPr>
              <a:t>O aluno realiza um cadastro rápido no aplicativo.</a:t>
            </a:r>
            <a:endParaRPr b="0" lang="pt-BR" sz="14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" name="Image 2" descr="preencoded.png"/>
          <p:cNvPicPr/>
          <p:nvPr/>
        </p:nvPicPr>
        <p:blipFill>
          <a:blip r:embed="rId2"/>
          <a:stretch/>
        </p:blipFill>
        <p:spPr>
          <a:xfrm>
            <a:off x="636480" y="3080520"/>
            <a:ext cx="908640" cy="1454040"/>
          </a:xfrm>
          <a:prstGeom prst="rect">
            <a:avLst/>
          </a:prstGeom>
          <a:ln w="0">
            <a:noFill/>
          </a:ln>
        </p:spPr>
      </p:pic>
      <p:sp>
        <p:nvSpPr>
          <p:cNvPr id="75" name="Text 5"/>
          <p:cNvSpPr/>
          <p:nvPr/>
        </p:nvSpPr>
        <p:spPr>
          <a:xfrm>
            <a:off x="1818720" y="3262320"/>
            <a:ext cx="227268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39"/>
              </a:lnSpc>
              <a:tabLst>
                <a:tab algn="l" pos="0"/>
              </a:tabLst>
            </a:pPr>
            <a:r>
              <a:rPr b="1" lang="en-US" sz="1790" spc="-1" strike="noStrike">
                <a:solidFill>
                  <a:srgbClr val="4c4c4d"/>
                </a:solidFill>
                <a:latin typeface="Crimson Pro"/>
                <a:ea typeface="Crimson Pro"/>
              </a:rPr>
              <a:t>Envio de Documentos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6"/>
          <p:cNvSpPr/>
          <p:nvPr/>
        </p:nvSpPr>
        <p:spPr>
          <a:xfrm>
            <a:off x="1818720" y="3655440"/>
            <a:ext cx="66880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90"/>
              </a:lnSpc>
              <a:tabLst>
                <a:tab algn="l" pos="0"/>
              </a:tabLst>
            </a:pPr>
            <a:r>
              <a:rPr b="0" lang="en-US" sz="1430" spc="-1" strike="noStrike">
                <a:solidFill>
                  <a:srgbClr val="4c4c4d"/>
                </a:solidFill>
                <a:latin typeface="Heebo"/>
                <a:ea typeface="Heebo"/>
              </a:rPr>
              <a:t>O aluno digitaliza e envia seus atestados médicos.</a:t>
            </a:r>
            <a:endParaRPr b="0" lang="pt-BR" sz="14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7" name="Image 3" descr="preencoded.png"/>
          <p:cNvPicPr/>
          <p:nvPr/>
        </p:nvPicPr>
        <p:blipFill>
          <a:blip r:embed="rId3"/>
          <a:stretch/>
        </p:blipFill>
        <p:spPr>
          <a:xfrm>
            <a:off x="636480" y="4535280"/>
            <a:ext cx="908640" cy="1454040"/>
          </a:xfrm>
          <a:prstGeom prst="rect">
            <a:avLst/>
          </a:prstGeom>
          <a:ln w="0">
            <a:noFill/>
          </a:ln>
        </p:spPr>
      </p:pic>
      <p:sp>
        <p:nvSpPr>
          <p:cNvPr id="78" name="Text 7"/>
          <p:cNvSpPr/>
          <p:nvPr/>
        </p:nvSpPr>
        <p:spPr>
          <a:xfrm>
            <a:off x="1818720" y="4717080"/>
            <a:ext cx="276588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39"/>
              </a:lnSpc>
              <a:tabLst>
                <a:tab algn="l" pos="0"/>
              </a:tabLst>
            </a:pPr>
            <a:r>
              <a:rPr b="1" lang="en-US" sz="1790" spc="-1" strike="noStrike">
                <a:solidFill>
                  <a:srgbClr val="4c4c4d"/>
                </a:solidFill>
                <a:latin typeface="Crimson Pro"/>
                <a:ea typeface="Crimson Pro"/>
              </a:rPr>
              <a:t>Confirmação de Recebimento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8"/>
          <p:cNvSpPr/>
          <p:nvPr/>
        </p:nvSpPr>
        <p:spPr>
          <a:xfrm>
            <a:off x="1818720" y="5110200"/>
            <a:ext cx="66880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90"/>
              </a:lnSpc>
              <a:tabLst>
                <a:tab algn="l" pos="0"/>
              </a:tabLst>
            </a:pPr>
            <a:r>
              <a:rPr b="0" lang="en-US" sz="1430" spc="-1" strike="noStrike">
                <a:solidFill>
                  <a:srgbClr val="4c4c4d"/>
                </a:solidFill>
                <a:latin typeface="Heebo"/>
                <a:ea typeface="Heebo"/>
              </a:rPr>
              <a:t>A secretária recebe a notificação e protocola o documento.</a:t>
            </a:r>
            <a:endParaRPr b="0" lang="pt-BR" sz="14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Image 4" descr="preencoded.png"/>
          <p:cNvPicPr/>
          <p:nvPr/>
        </p:nvPicPr>
        <p:blipFill>
          <a:blip r:embed="rId4"/>
          <a:stretch/>
        </p:blipFill>
        <p:spPr>
          <a:xfrm>
            <a:off x="636480" y="5990040"/>
            <a:ext cx="908640" cy="1454040"/>
          </a:xfrm>
          <a:prstGeom prst="rect">
            <a:avLst/>
          </a:prstGeom>
          <a:ln w="0">
            <a:noFill/>
          </a:ln>
        </p:spPr>
      </p:pic>
      <p:sp>
        <p:nvSpPr>
          <p:cNvPr id="81" name="Text 9"/>
          <p:cNvSpPr/>
          <p:nvPr/>
        </p:nvSpPr>
        <p:spPr>
          <a:xfrm>
            <a:off x="1818720" y="6171840"/>
            <a:ext cx="227268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39"/>
              </a:lnSpc>
              <a:tabLst>
                <a:tab algn="l" pos="0"/>
              </a:tabLst>
            </a:pPr>
            <a:r>
              <a:rPr b="1" lang="en-US" sz="1790" spc="-1" strike="noStrike">
                <a:solidFill>
                  <a:srgbClr val="4c4c4d"/>
                </a:solidFill>
                <a:latin typeface="Crimson Pro"/>
                <a:ea typeface="Crimson Pro"/>
              </a:rPr>
              <a:t>Acompanhamento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10"/>
          <p:cNvSpPr/>
          <p:nvPr/>
        </p:nvSpPr>
        <p:spPr>
          <a:xfrm>
            <a:off x="1818720" y="6564960"/>
            <a:ext cx="6688080" cy="29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290"/>
              </a:lnSpc>
              <a:tabLst>
                <a:tab algn="l" pos="0"/>
              </a:tabLst>
            </a:pPr>
            <a:r>
              <a:rPr b="0" lang="en-US" sz="1430" spc="-1" strike="noStrike">
                <a:solidFill>
                  <a:srgbClr val="4c4c4d"/>
                </a:solidFill>
                <a:latin typeface="Heebo"/>
                <a:ea typeface="Heebo"/>
              </a:rPr>
              <a:t>O aluno pode acompanhar o status do seu atestado.</a:t>
            </a:r>
            <a:endParaRPr b="0" lang="pt-BR" sz="14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Image 5" descr="preencoded.png">
            <a:hlinkClick r:id="rId5"/>
          </p:cNvPr>
          <p:cNvPicPr/>
          <p:nvPr/>
        </p:nvPicPr>
        <p:blipFill>
          <a:blip r:embed="rId6"/>
          <a:stretch/>
        </p:blipFill>
        <p:spPr>
          <a:xfrm>
            <a:off x="6631200" y="768096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84" name="Imagem 19" descr=""/>
          <p:cNvPicPr/>
          <p:nvPr/>
        </p:nvPicPr>
        <p:blipFill>
          <a:blip r:embed="rId7"/>
          <a:stretch/>
        </p:blipFill>
        <p:spPr>
          <a:xfrm>
            <a:off x="6795000" y="7722000"/>
            <a:ext cx="2323800" cy="466200"/>
          </a:xfrm>
          <a:prstGeom prst="rect">
            <a:avLst/>
          </a:prstGeom>
          <a:ln w="0">
            <a:noFill/>
          </a:ln>
        </p:spPr>
      </p:pic>
      <p:pic>
        <p:nvPicPr>
          <p:cNvPr id="85" name="Image 0" descr="preencoded.png"/>
          <p:cNvPicPr/>
          <p:nvPr/>
        </p:nvPicPr>
        <p:blipFill>
          <a:blip r:embed="rId8"/>
          <a:stretch/>
        </p:blipFill>
        <p:spPr>
          <a:xfrm>
            <a:off x="9144000" y="0"/>
            <a:ext cx="5485680" cy="822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834640"/>
          </a:xfrm>
          <a:prstGeom prst="rect">
            <a:avLst/>
          </a:prstGeom>
          <a:ln w="0">
            <a:noFill/>
          </a:ln>
        </p:spPr>
      </p:pic>
      <p:sp>
        <p:nvSpPr>
          <p:cNvPr id="89" name="Text 2"/>
          <p:cNvSpPr/>
          <p:nvPr/>
        </p:nvSpPr>
        <p:spPr>
          <a:xfrm>
            <a:off x="793800" y="3480480"/>
            <a:ext cx="73314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5581"/>
              </a:lnSpc>
              <a:tabLst>
                <a:tab algn="l" pos="0"/>
              </a:tabLst>
            </a:pPr>
            <a:r>
              <a:rPr b="1" lang="en-US" sz="3580" spc="-1" strike="noStrike">
                <a:solidFill>
                  <a:srgbClr val="152d47"/>
                </a:solidFill>
                <a:latin typeface="Crimson Pro"/>
                <a:ea typeface="Crimson Pro"/>
              </a:rPr>
              <a:t>Foco na Experiência do Usuário</a:t>
            </a:r>
            <a:endParaRPr b="0" lang="pt-BR" sz="35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3"/>
          <p:cNvSpPr/>
          <p:nvPr/>
        </p:nvSpPr>
        <p:spPr>
          <a:xfrm>
            <a:off x="793800" y="4529520"/>
            <a:ext cx="13042080" cy="3054240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4"/>
          <p:cNvSpPr/>
          <p:nvPr/>
        </p:nvSpPr>
        <p:spPr>
          <a:xfrm>
            <a:off x="801360" y="4537080"/>
            <a:ext cx="13026960" cy="10126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5"/>
          <p:cNvSpPr/>
          <p:nvPr/>
        </p:nvSpPr>
        <p:spPr>
          <a:xfrm>
            <a:off x="1028160" y="4680720"/>
            <a:ext cx="6055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Interface Intuitiva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6"/>
          <p:cNvSpPr/>
          <p:nvPr/>
        </p:nvSpPr>
        <p:spPr>
          <a:xfrm>
            <a:off x="7545960" y="4680720"/>
            <a:ext cx="60555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O aplicativo possui uma interface de fácil uso, guiando os alunos passo a passo.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Shape 7"/>
          <p:cNvSpPr/>
          <p:nvPr/>
        </p:nvSpPr>
        <p:spPr>
          <a:xfrm>
            <a:off x="801360" y="5550120"/>
            <a:ext cx="13026960" cy="101268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Text 8"/>
          <p:cNvSpPr/>
          <p:nvPr/>
        </p:nvSpPr>
        <p:spPr>
          <a:xfrm>
            <a:off x="1028160" y="5693760"/>
            <a:ext cx="6055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Comunicação Clara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 9"/>
          <p:cNvSpPr/>
          <p:nvPr/>
        </p:nvSpPr>
        <p:spPr>
          <a:xfrm>
            <a:off x="7545960" y="5693760"/>
            <a:ext cx="60555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Mensagens e notificações objetivas mantêm os alunos informados sobre o andamento do processo.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Shape 10"/>
          <p:cNvSpPr/>
          <p:nvPr/>
        </p:nvSpPr>
        <p:spPr>
          <a:xfrm>
            <a:off x="801360" y="6563520"/>
            <a:ext cx="13026960" cy="101268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1"/>
          <p:cNvSpPr/>
          <p:nvPr/>
        </p:nvSpPr>
        <p:spPr>
          <a:xfrm>
            <a:off x="1028160" y="6707160"/>
            <a:ext cx="60555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Suporte Eficiente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Text 12"/>
          <p:cNvSpPr/>
          <p:nvPr/>
        </p:nvSpPr>
        <p:spPr>
          <a:xfrm>
            <a:off x="7545960" y="6707160"/>
            <a:ext cx="605556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2857"/>
              </a:lnSpc>
              <a:tabLst>
                <a:tab algn="l" pos="0"/>
              </a:tabLst>
            </a:pPr>
            <a:r>
              <a:rPr b="0" lang="en-US" sz="1790" spc="-1" strike="noStrike">
                <a:solidFill>
                  <a:srgbClr val="4c4c4d"/>
                </a:solidFill>
                <a:latin typeface="Heebo"/>
                <a:ea typeface="Heebo"/>
              </a:rPr>
              <a:t>Canais de atendimento ágeis e eficientes para esclarecer dúvidas e resolver problemas.</a:t>
            </a:r>
            <a:endParaRPr b="0" lang="pt-BR" sz="179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101" name="Imagem 17" descr=""/>
          <p:cNvPicPr/>
          <p:nvPr/>
        </p:nvPicPr>
        <p:blipFill>
          <a:blip r:embed="rId4"/>
          <a:stretch/>
        </p:blipFill>
        <p:spPr>
          <a:xfrm>
            <a:off x="12143880" y="7646400"/>
            <a:ext cx="23238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0f0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9680" cy="2427480"/>
          </a:xfrm>
          <a:prstGeom prst="rect">
            <a:avLst/>
          </a:prstGeom>
          <a:ln w="0">
            <a:noFill/>
          </a:ln>
        </p:spPr>
      </p:pic>
      <p:sp>
        <p:nvSpPr>
          <p:cNvPr id="105" name="Text 2"/>
          <p:cNvSpPr/>
          <p:nvPr/>
        </p:nvSpPr>
        <p:spPr>
          <a:xfrm>
            <a:off x="892080" y="2963880"/>
            <a:ext cx="7454880" cy="60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4779"/>
              </a:lnSpc>
              <a:tabLst>
                <a:tab algn="l" pos="0"/>
              </a:tabLst>
            </a:pPr>
            <a:r>
              <a:rPr b="1" lang="en-US" sz="3820" spc="-1" strike="noStrike">
                <a:solidFill>
                  <a:srgbClr val="152d47"/>
                </a:solidFill>
                <a:latin typeface="Crimson Pro"/>
                <a:ea typeface="Crimson Pro"/>
              </a:rPr>
              <a:t>Melhoria no Atendimento aos Alunos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Shape 3"/>
          <p:cNvSpPr/>
          <p:nvPr/>
        </p:nvSpPr>
        <p:spPr>
          <a:xfrm>
            <a:off x="892080" y="5778000"/>
            <a:ext cx="12845160" cy="22320"/>
          </a:xfrm>
          <a:prstGeom prst="roundRect">
            <a:avLst>
              <a:gd name="adj" fmla="val 127474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Shape 4"/>
          <p:cNvSpPr/>
          <p:nvPr/>
        </p:nvSpPr>
        <p:spPr>
          <a:xfrm>
            <a:off x="4043520" y="5098320"/>
            <a:ext cx="22320" cy="678960"/>
          </a:xfrm>
          <a:prstGeom prst="roundRect">
            <a:avLst>
              <a:gd name="adj" fmla="val 127474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Shape 5"/>
          <p:cNvSpPr/>
          <p:nvPr/>
        </p:nvSpPr>
        <p:spPr>
          <a:xfrm>
            <a:off x="3836520" y="5559480"/>
            <a:ext cx="436320" cy="4363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6"/>
          <p:cNvSpPr/>
          <p:nvPr/>
        </p:nvSpPr>
        <p:spPr>
          <a:xfrm>
            <a:off x="4002840" y="5632560"/>
            <a:ext cx="103320" cy="2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296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4c4c4d"/>
                </a:solidFill>
                <a:latin typeface="Crimson Pro"/>
                <a:ea typeface="Crimson Pro"/>
              </a:rPr>
              <a:t>1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 7"/>
          <p:cNvSpPr/>
          <p:nvPr/>
        </p:nvSpPr>
        <p:spPr>
          <a:xfrm>
            <a:off x="2841120" y="3862080"/>
            <a:ext cx="2427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90"/>
              </a:lnSpc>
              <a:tabLst>
                <a:tab algn="l" pos="0"/>
              </a:tabLst>
            </a:pPr>
            <a:r>
              <a:rPr b="1" lang="en-US" sz="1910" spc="-1" strike="noStrike">
                <a:solidFill>
                  <a:srgbClr val="4c4c4d"/>
                </a:solidFill>
                <a:latin typeface="Crimson Pro"/>
                <a:ea typeface="Crimson Pro"/>
              </a:rPr>
              <a:t>Menos Burocracia</a:t>
            </a:r>
            <a:endParaRPr b="0" lang="pt-BR" sz="19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8"/>
          <p:cNvSpPr/>
          <p:nvPr/>
        </p:nvSpPr>
        <p:spPr>
          <a:xfrm>
            <a:off x="1086480" y="4282200"/>
            <a:ext cx="593676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446"/>
              </a:lnSpc>
              <a:tabLst>
                <a:tab algn="l" pos="0"/>
              </a:tabLst>
            </a:pPr>
            <a:r>
              <a:rPr b="0" lang="en-US" sz="1530" spc="-1" strike="noStrike">
                <a:solidFill>
                  <a:srgbClr val="4c4c4d"/>
                </a:solidFill>
                <a:latin typeface="Heebo"/>
                <a:ea typeface="Heebo"/>
              </a:rPr>
              <a:t>O aplicativo simplifica o processo de protocolo, reduzindo a carga burocrática para os alunos.</a:t>
            </a:r>
            <a:endParaRPr b="0" lang="pt-BR" sz="1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Shape 9"/>
          <p:cNvSpPr/>
          <p:nvPr/>
        </p:nvSpPr>
        <p:spPr>
          <a:xfrm>
            <a:off x="7303680" y="5778000"/>
            <a:ext cx="22320" cy="678960"/>
          </a:xfrm>
          <a:prstGeom prst="roundRect">
            <a:avLst>
              <a:gd name="adj" fmla="val 127474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Shape 10"/>
          <p:cNvSpPr/>
          <p:nvPr/>
        </p:nvSpPr>
        <p:spPr>
          <a:xfrm>
            <a:off x="7096320" y="5559480"/>
            <a:ext cx="436320" cy="4363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11"/>
          <p:cNvSpPr/>
          <p:nvPr/>
        </p:nvSpPr>
        <p:spPr>
          <a:xfrm>
            <a:off x="7242840" y="5632560"/>
            <a:ext cx="144000" cy="2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296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4c4c4d"/>
                </a:solidFill>
                <a:latin typeface="Crimson Pro"/>
                <a:ea typeface="Crimson Pro"/>
              </a:rPr>
              <a:t>2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12"/>
          <p:cNvSpPr/>
          <p:nvPr/>
        </p:nvSpPr>
        <p:spPr>
          <a:xfrm>
            <a:off x="6100920" y="6652440"/>
            <a:ext cx="2427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90"/>
              </a:lnSpc>
              <a:tabLst>
                <a:tab algn="l" pos="0"/>
              </a:tabLst>
            </a:pPr>
            <a:r>
              <a:rPr b="1" lang="en-US" sz="1910" spc="-1" strike="noStrike">
                <a:solidFill>
                  <a:srgbClr val="4c4c4d"/>
                </a:solidFill>
                <a:latin typeface="Crimson Pro"/>
                <a:ea typeface="Crimson Pro"/>
              </a:rPr>
              <a:t>Maior Satisfação</a:t>
            </a:r>
            <a:endParaRPr b="0" lang="pt-BR" sz="19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13"/>
          <p:cNvSpPr/>
          <p:nvPr/>
        </p:nvSpPr>
        <p:spPr>
          <a:xfrm>
            <a:off x="4346280" y="7072200"/>
            <a:ext cx="593676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446"/>
              </a:lnSpc>
              <a:tabLst>
                <a:tab algn="l" pos="0"/>
              </a:tabLst>
            </a:pPr>
            <a:r>
              <a:rPr b="0" lang="en-US" sz="1530" spc="-1" strike="noStrike">
                <a:solidFill>
                  <a:srgbClr val="4c4c4d"/>
                </a:solidFill>
                <a:latin typeface="Heebo"/>
                <a:ea typeface="Heebo"/>
              </a:rPr>
              <a:t>Com um atendimento mais eficiente e cordial, os alunos se sentem valorizados e apoiados.</a:t>
            </a:r>
            <a:endParaRPr b="0" lang="pt-BR" sz="1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hape 14"/>
          <p:cNvSpPr/>
          <p:nvPr/>
        </p:nvSpPr>
        <p:spPr>
          <a:xfrm>
            <a:off x="10563480" y="5098320"/>
            <a:ext cx="22320" cy="678960"/>
          </a:xfrm>
          <a:prstGeom prst="roundRect">
            <a:avLst>
              <a:gd name="adj" fmla="val 127474"/>
            </a:avLst>
          </a:prstGeom>
          <a:solidFill>
            <a:srgbClr val="d8d4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Shape 15"/>
          <p:cNvSpPr/>
          <p:nvPr/>
        </p:nvSpPr>
        <p:spPr>
          <a:xfrm>
            <a:off x="10356480" y="5559480"/>
            <a:ext cx="436320" cy="436320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16"/>
          <p:cNvSpPr/>
          <p:nvPr/>
        </p:nvSpPr>
        <p:spPr>
          <a:xfrm>
            <a:off x="10504800" y="5632560"/>
            <a:ext cx="139680" cy="29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296"/>
              </a:lnSpc>
              <a:tabLst>
                <a:tab algn="l" pos="0"/>
              </a:tabLst>
            </a:pPr>
            <a:r>
              <a:rPr b="1" lang="en-US" sz="2300" spc="-1" strike="noStrike">
                <a:solidFill>
                  <a:srgbClr val="4c4c4d"/>
                </a:solidFill>
                <a:latin typeface="Crimson Pro"/>
                <a:ea typeface="Crimson Pro"/>
              </a:rPr>
              <a:t>3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17"/>
          <p:cNvSpPr/>
          <p:nvPr/>
        </p:nvSpPr>
        <p:spPr>
          <a:xfrm>
            <a:off x="9361080" y="3862080"/>
            <a:ext cx="242748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ts val="2390"/>
              </a:lnSpc>
              <a:tabLst>
                <a:tab algn="l" pos="0"/>
              </a:tabLst>
            </a:pPr>
            <a:r>
              <a:rPr b="1" lang="en-US" sz="1910" spc="-1" strike="noStrike">
                <a:solidFill>
                  <a:srgbClr val="4c4c4d"/>
                </a:solidFill>
                <a:latin typeface="Crimson Pro"/>
                <a:ea typeface="Crimson Pro"/>
              </a:rPr>
              <a:t>Foco no Bem-Estar</a:t>
            </a:r>
            <a:endParaRPr b="0" lang="pt-BR" sz="19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18"/>
          <p:cNvSpPr/>
          <p:nvPr/>
        </p:nvSpPr>
        <p:spPr>
          <a:xfrm>
            <a:off x="7606440" y="4282200"/>
            <a:ext cx="5936760" cy="6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ts val="2446"/>
              </a:lnSpc>
              <a:tabLst>
                <a:tab algn="l" pos="0"/>
              </a:tabLst>
            </a:pPr>
            <a:r>
              <a:rPr b="0" lang="en-US" sz="1530" spc="-1" strike="noStrike">
                <a:solidFill>
                  <a:srgbClr val="4c4c4d"/>
                </a:solidFill>
                <a:latin typeface="Heebo"/>
                <a:ea typeface="Heebo"/>
              </a:rPr>
              <a:t>O objetivo é criar uma experiência que alivie o estresse e priorize o bem-estar dos alunos.</a:t>
            </a:r>
            <a:endParaRPr b="0" lang="pt-BR" sz="15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 1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242160" y="7589520"/>
            <a:ext cx="2296080" cy="547920"/>
          </a:xfrm>
          <a:prstGeom prst="rect">
            <a:avLst/>
          </a:prstGeom>
          <a:ln w="0">
            <a:noFill/>
          </a:ln>
        </p:spPr>
      </p:pic>
      <p:pic>
        <p:nvPicPr>
          <p:cNvPr id="123" name="Imagem 23" descr=""/>
          <p:cNvPicPr/>
          <p:nvPr/>
        </p:nvPicPr>
        <p:blipFill>
          <a:blip r:embed="rId4"/>
          <a:stretch/>
        </p:blipFill>
        <p:spPr>
          <a:xfrm>
            <a:off x="12150720" y="7657920"/>
            <a:ext cx="2323800" cy="46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LibreOffice/24.2.4.2$Windows_X86_64 LibreOffice_project/51a6219feb6075d9a4c46691dcfe0cd9c4fff3c2</Application>
  <AppVersion>15.0000</AppVersion>
  <Words>480</Words>
  <Paragraphs>68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2024-08-21T01:19:47Z</dcterms:created>
  <dc:creator>PptxGenJS</dc:creator>
  <dc:description/>
  <dc:language>pt-BR</dc:language>
  <cp:lastModifiedBy/>
  <dcterms:modified xsi:type="dcterms:W3CDTF">2024-08-21T10:42:50Z</dcterms:modified>
  <cp:revision>6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Personalizar</vt:lpwstr>
  </property>
  <property fmtid="{D5CDD505-2E9C-101B-9397-08002B2CF9AE}" pid="4" name="Slides">
    <vt:i4>8</vt:i4>
  </property>
</Properties>
</file>